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7"/>
  </p:notesMasterIdLst>
  <p:sldIdLst>
    <p:sldId id="535" r:id="rId2"/>
    <p:sldId id="536" r:id="rId3"/>
    <p:sldId id="537" r:id="rId4"/>
    <p:sldId id="538" r:id="rId5"/>
    <p:sldId id="539" r:id="rId6"/>
    <p:sldId id="540" r:id="rId7"/>
    <p:sldId id="548" r:id="rId8"/>
    <p:sldId id="549" r:id="rId9"/>
    <p:sldId id="541" r:id="rId10"/>
    <p:sldId id="542" r:id="rId11"/>
    <p:sldId id="543" r:id="rId12"/>
    <p:sldId id="544" r:id="rId13"/>
    <p:sldId id="545" r:id="rId14"/>
    <p:sldId id="546" r:id="rId15"/>
    <p:sldId id="547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106" d="100"/>
          <a:sy n="106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18.10.2018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8A53C0F-2DD2-4F53-8001-0ED28E81095E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A053F-4E6F-4BA9-8E3C-DDA4C8C1A2BE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F1166AA-CDC1-435B-AEE6-46F5E9FDCAC1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08B8C-9088-454D-AC13-B01E64020C2A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A07F-628A-453C-B57B-FCB066DBE759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469A009-9CD9-47C0-BD9E-D75FAED34ECB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21C543A-8DD1-4D23-80C6-0CA1C2D50E19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802B5-4B77-4AB4-A0B0-350747D14469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15AA7-0947-433A-B19D-476E6A76DEFF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915A2-8E5A-4F1F-915B-CAAF60922865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8F4CFFF-C335-48A2-9A4E-76E3FAA71E2D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FA1E6F-8595-481D-B94C-99E4473865D5}" type="datetime1">
              <a:rPr lang="de-DE" smtClean="0"/>
              <a:t>18.10.2018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4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>
                <a:latin typeface="Calibri" pitchFamily="34" charset="0"/>
              </a:rPr>
              <a:t>Rechenbeispiel 1: Rechtsseitiger Test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de-DE" sz="2400" dirty="0" smtClean="0">
                <a:latin typeface="Calibri" pitchFamily="34" charset="0"/>
              </a:rPr>
              <a:t>Eine Kleinstadt will ein neues Kulturzentrum erbauen. Der Bürgermeister geht davon aus, dass höchstens 50% der Einwohner dem Vorhaben zustimmen. Einige Kunst- und Kulturexperten vermuten dagegen, dass die Zustimmungsrate höher ist.</a:t>
            </a:r>
          </a:p>
          <a:p>
            <a:pPr marL="0" indent="0">
              <a:buNone/>
            </a:pPr>
            <a:r>
              <a:rPr lang="de-DE" sz="2400" dirty="0" smtClean="0">
                <a:latin typeface="Calibri" pitchFamily="34" charset="0"/>
              </a:rPr>
              <a:t>Bei einer Umfrage unter 200 Personen befürworten </a:t>
            </a:r>
            <a:r>
              <a:rPr lang="de-DE" sz="2400" dirty="0" smtClean="0">
                <a:latin typeface="Calibri" pitchFamily="34" charset="0"/>
              </a:rPr>
              <a:t>120 </a:t>
            </a:r>
            <a:r>
              <a:rPr lang="de-DE" sz="2400" dirty="0" smtClean="0">
                <a:latin typeface="Calibri" pitchFamily="34" charset="0"/>
              </a:rPr>
              <a:t>Personen den Bau des Kulturzentrums.</a:t>
            </a:r>
          </a:p>
          <a:p>
            <a:pPr marL="0" indent="0">
              <a:buNone/>
            </a:pPr>
            <a:r>
              <a:rPr lang="de-DE" sz="2400" dirty="0" smtClean="0">
                <a:latin typeface="Calibri" pitchFamily="34" charset="0"/>
              </a:rPr>
              <a:t>Kann man nun bei einer Irrtumswahrscheinlichkeit von 4% davon ausgehen, dass die Annahme des Bürgermeisters </a:t>
            </a:r>
            <a:r>
              <a:rPr lang="de-DE" sz="2400" dirty="0" smtClean="0">
                <a:latin typeface="Calibri" pitchFamily="34" charset="0"/>
              </a:rPr>
              <a:t>korrekt </a:t>
            </a:r>
            <a:r>
              <a:rPr lang="de-DE" sz="2400" dirty="0" smtClean="0">
                <a:latin typeface="Calibri" pitchFamily="34" charset="0"/>
              </a:rPr>
              <a:t>ist?</a:t>
            </a:r>
            <a:endParaRPr lang="de-DE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1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Das Ablehnungsintervall lautet also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0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,…,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62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Da bei der Stichprobe eine Trefferzahl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𝑇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von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6</m:t>
                    </m:r>
                    <m:r>
                      <a:rPr lang="de-DE" sz="2400" i="1" dirty="0" smtClean="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(Käufer) festgestellt wurde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𝑇</m:t>
                    </m:r>
                    <m:r>
                      <a:rPr lang="de-DE" sz="2400" i="1" dirty="0" smtClean="0">
                        <a:latin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de-DE" sz="2400" i="1" dirty="0" err="1" smtClean="0">
                        <a:latin typeface="Cambria Math"/>
                      </a:rPr>
                      <m:t>A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ist, wird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abgelehnt.</a:t>
                </a:r>
              </a:p>
              <a:p>
                <a:pPr marL="0" indent="0">
                  <a:buNone/>
                </a:pPr>
                <a:endParaRPr lang="de-DE" sz="8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Ergebnis: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Der Marktanteil von „Maxi Lunch“ ist nach dem Testbericht von Stiftung Warentest mit einer Irrtumswahrscheinlichkeit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10</m:t>
                    </m:r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gesunken.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 t="-1085" r="-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03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Rechenbeispiel </a:t>
            </a:r>
            <a:r>
              <a:rPr lang="de-DE" dirty="0" smtClean="0">
                <a:latin typeface="Calibri" pitchFamily="34" charset="0"/>
              </a:rPr>
              <a:t>3</a:t>
            </a:r>
            <a:endParaRPr lang="de-DE" dirty="0">
              <a:latin typeface="Calibri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Leo ist Mitglied eines Schützenvereins und hat eine Trefferquote von höchstens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70%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Nach einem mentalen Training nimmt Leo an, dass sich seine Trefferquote verbessert </a:t>
                </a:r>
                <a:r>
                  <a:rPr lang="de-DE" sz="2400" dirty="0" smtClean="0">
                    <a:latin typeface="Calibri" pitchFamily="34" charset="0"/>
                  </a:rPr>
                  <a:t>hat und </a:t>
                </a:r>
                <a:r>
                  <a:rPr lang="de-DE" sz="2400" dirty="0" smtClean="0">
                    <a:latin typeface="Calibri" pitchFamily="34" charset="0"/>
                  </a:rPr>
                  <a:t>testet dies auf dem Schießstand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100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Schuss.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Wie viele Treffer muss Leo mindestens erzielen, damit man mit einer Irrtumswahrscheinlichkeit von höchstens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5%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davon aus-gehen kann, dass sich seine Trefferquote wirklich verbessert hat?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72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993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Der Umfang der Stichprobe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  <m:r>
                      <a:rPr lang="de-DE" sz="2400" i="1" dirty="0" smtClean="0">
                        <a:latin typeface="Cambria Math"/>
                      </a:rPr>
                      <m:t>=100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Wir nehmen wieder das, was wir prüfen wollen als Nullhypothese, </a:t>
                </a:r>
                <a:r>
                  <a:rPr lang="de-DE" sz="2400" dirty="0" smtClean="0">
                    <a:latin typeface="Calibri" pitchFamily="34" charset="0"/>
                  </a:rPr>
                  <a:t>d.h.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𝑝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DE" sz="2400" i="1" dirty="0">
                        <a:latin typeface="Cambria Math"/>
                      </a:rPr>
                      <m:t>0,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𝑝</m:t>
                    </m:r>
                    <m:r>
                      <a:rPr lang="de-DE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de-DE" sz="2400" i="1" dirty="0">
                        <a:latin typeface="Cambria Math"/>
                      </a:rPr>
                      <m:t>0,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ist die Gegenhypothese, d.h. wir haben einen linksseitigen Test und das </a:t>
                </a:r>
                <a:r>
                  <a:rPr lang="de-DE" sz="2400" dirty="0" smtClean="0">
                    <a:latin typeface="Calibri" pitchFamily="34" charset="0"/>
                  </a:rPr>
                  <a:t>Ablehnungsintervall hat die Gestalt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  <m:r>
                      <a:rPr lang="de-DE" sz="2400" i="1" dirty="0" smtClean="0">
                        <a:latin typeface="Cambria Math"/>
                      </a:rPr>
                      <m:t>=[0,…,</m:t>
                    </m:r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  <m:r>
                      <a:rPr lang="de-DE" sz="2400" i="1" dirty="0" smtClean="0">
                        <a:latin typeface="Cambria Math"/>
                      </a:rPr>
                      <m:t>]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Für „Ablehnung“ muss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err="1" smtClean="0">
                            <a:latin typeface="Cambria Math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de-DE" sz="2400" i="1" dirty="0" err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</a:rPr>
                      <m:t>≤</m:t>
                    </m:r>
                    <m:r>
                      <a:rPr lang="de-DE" sz="2400" i="1" dirty="0" smtClean="0">
                        <a:latin typeface="Cambria Math"/>
                      </a:rPr>
                      <m:t>0,05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gelten.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Im GTR gibt man den Ausdruck </a:t>
                </a:r>
                <a:r>
                  <a:rPr lang="de-DE" sz="2400" dirty="0" err="1" smtClean="0">
                    <a:latin typeface="Tw Cen MT Condensed" pitchFamily="34" charset="0"/>
                  </a:rPr>
                  <a:t>binomcdf</a:t>
                </a:r>
                <a:r>
                  <a:rPr lang="de-DE" sz="2400" dirty="0" smtClean="0">
                    <a:latin typeface="Tw Cen MT Condensed" pitchFamily="34" charset="0"/>
                  </a:rPr>
                  <a:t>(100,0.7,X)</a:t>
                </a:r>
                <a:r>
                  <a:rPr lang="de-DE" sz="2400" dirty="0" smtClean="0">
                    <a:latin typeface="Calibri" pitchFamily="34" charset="0"/>
                  </a:rPr>
                  <a:t> ein und prüft über </a:t>
                </a:r>
                <a:r>
                  <a:rPr lang="de-DE" sz="2400" dirty="0">
                    <a:latin typeface="Tw Cen MT Condensed" pitchFamily="34" charset="0"/>
                  </a:rPr>
                  <a:t>2ND </a:t>
                </a:r>
                <a:r>
                  <a:rPr lang="de-DE" sz="2400" dirty="0" smtClean="0">
                    <a:latin typeface="Tw Cen MT Condensed" pitchFamily="34" charset="0"/>
                  </a:rPr>
                  <a:t>TABLE,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wann dieser Wert erstmals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0,05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unterschreitet.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03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𝑋</m:t>
                    </m:r>
                    <m:r>
                      <a:rPr lang="de-DE" sz="2400" i="1" dirty="0">
                        <a:latin typeface="Cambria Math"/>
                      </a:rPr>
                      <m:t>=62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erhält </a:t>
                </a:r>
                <a:r>
                  <a:rPr lang="de-DE" sz="2400" dirty="0">
                    <a:latin typeface="Calibri" pitchFamily="34" charset="0"/>
                  </a:rPr>
                  <a:t>man </a:t>
                </a:r>
                <a:r>
                  <a:rPr lang="de-DE" sz="2400" dirty="0" smtClean="0">
                    <a:latin typeface="Calibri" pitchFamily="34" charset="0"/>
                  </a:rPr>
                  <a:t>noch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𝛼</m:t>
                    </m:r>
                    <m:r>
                      <a:rPr lang="de-DE" sz="2400" i="1" dirty="0">
                        <a:latin typeface="Cambria Math"/>
                      </a:rPr>
                      <m:t>=0,05305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𝑋</m:t>
                    </m:r>
                    <m:r>
                      <a:rPr lang="de-DE" sz="2400" i="1" dirty="0">
                        <a:latin typeface="Cambria Math"/>
                      </a:rPr>
                      <m:t>=61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liefert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𝛼</m:t>
                    </m:r>
                    <m:r>
                      <a:rPr lang="de-DE" sz="2400" i="1" dirty="0">
                        <a:latin typeface="Cambria Math"/>
                      </a:rPr>
                      <m:t>=0,03398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.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Somit </a:t>
                </a:r>
                <a:r>
                  <a:rPr lang="de-DE" sz="2400" dirty="0">
                    <a:latin typeface="Calibri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𝑘</m:t>
                    </m:r>
                    <m:r>
                      <a:rPr lang="de-DE" sz="2400" i="1" dirty="0">
                        <a:latin typeface="Cambria Math"/>
                      </a:rPr>
                      <m:t>=61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der gesuchte Wert für das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Ablehnungsintervall und wir haben </a:t>
                </a:r>
                <a:br>
                  <a:rPr lang="de-DE" sz="2400" dirty="0" smtClean="0">
                    <a:latin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𝐴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de-DE" sz="2400" i="1" dirty="0">
                            <a:latin typeface="Cambria Math"/>
                          </a:rPr>
                          <m:t>,…,</m:t>
                        </m:r>
                        <m:r>
                          <a:rPr lang="de-DE" sz="2400" b="0" i="1" dirty="0" smtClean="0">
                            <a:latin typeface="Cambria Math" panose="02040503050406030204" pitchFamily="18" charset="0"/>
                          </a:rPr>
                          <m:t>61</m:t>
                        </m:r>
                      </m:e>
                    </m:d>
                  </m:oMath>
                </a14:m>
                <a:r>
                  <a:rPr lang="de-DE" sz="2400" dirty="0">
                    <a:latin typeface="Calibri" pitchFamily="34" charset="0"/>
                  </a:rPr>
                  <a:t>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8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>
                    <a:solidFill>
                      <a:srgbClr val="0000FF"/>
                    </a:solidFill>
                    <a:latin typeface="Calibri" pitchFamily="34" charset="0"/>
                  </a:rPr>
                  <a:t>Ergebnis: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Leo muss mindestens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62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Treffer erzielen, damit man bei einer Irrtumswahrscheinlichkeit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5%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davon ausgehen kann, dass sich seine Trefferquote verbessert hat.</a:t>
                </a:r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1700807"/>
            <a:ext cx="2173982" cy="147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Rechenbeispiel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Ein Hersteller von Speicherchips gibt an, dass erfahrungsgemäß höchstens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7%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der Chips fehlerhaft sind.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Nach einer baulichen Änderung in den Produktionsräumen des Herstellers vermutet ein Kunde, dass sich die Fehlerrate vergrößert hat.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Der Kunde und der Hersteller vereinbaren einen Test, bei dem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210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Chips geprüft werden.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 smtClean="0">
                    <a:latin typeface="Calibri" pitchFamily="34" charset="0"/>
                  </a:rPr>
                  <a:t>Nullhypothese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  <m:r>
                      <a:rPr lang="de-DE" sz="2400" b="0" i="1" dirty="0" smtClean="0">
                        <a:latin typeface="Cambria Math"/>
                      </a:rPr>
                      <m:t>≤0,07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wird abgelehnt, wenn dabei mehr als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23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Chips fehlerhaft sind.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Mit welcher Wahrscheinlichkeit irrt man sich und lehnt somit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zu unrecht ab?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122" b="-244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993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Wir haben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  <m:r>
                      <a:rPr lang="de-DE" sz="2400" i="1" dirty="0" smtClean="0">
                        <a:latin typeface="Cambria Math"/>
                      </a:rPr>
                      <m:t>=210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besagt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𝑝</m:t>
                    </m:r>
                    <m:r>
                      <a:rPr lang="de-DE" sz="2400" b="0" i="1" dirty="0" smtClean="0">
                        <a:latin typeface="Cambria Math"/>
                      </a:rPr>
                      <m:t>≤</m:t>
                    </m:r>
                    <m:r>
                      <a:rPr lang="de-DE" sz="2400" i="1" dirty="0">
                        <a:latin typeface="Cambria Math"/>
                      </a:rPr>
                      <m:t>0</m:t>
                    </m:r>
                    <m:r>
                      <a:rPr lang="de-DE" sz="2400" b="0" i="1" dirty="0" smtClean="0">
                        <a:latin typeface="Cambria Math"/>
                      </a:rPr>
                      <m:t>,07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besagt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  <m:r>
                      <a:rPr lang="de-DE" sz="2400" b="0" i="1" dirty="0" smtClean="0">
                        <a:latin typeface="Cambria Math"/>
                      </a:rPr>
                      <m:t>&gt;</m:t>
                    </m:r>
                    <m:r>
                      <a:rPr lang="de-DE" sz="2400" i="1" dirty="0" smtClean="0">
                        <a:latin typeface="Cambria Math"/>
                      </a:rPr>
                      <m:t>0,</m:t>
                    </m:r>
                    <m:r>
                      <a:rPr lang="de-DE" sz="2400" b="0" i="1" dirty="0" smtClean="0">
                        <a:latin typeface="Cambria Math"/>
                      </a:rPr>
                      <m:t>07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, ist gemäß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2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10</m:t>
                        </m:r>
                        <m:r>
                          <a:rPr lang="de-DE" sz="2400" i="1" dirty="0">
                            <a:latin typeface="Cambria Math"/>
                          </a:rPr>
                          <m:t>;0,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07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-verteilt</a:t>
                </a:r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Das Ablehnungsintervall ist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  <m:r>
                      <a:rPr lang="de-DE" sz="2400" i="1" dirty="0" smtClean="0">
                        <a:latin typeface="Cambria Math"/>
                      </a:rPr>
                      <m:t>=[24,…,210]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vorgegeben.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Irrtumswahrscheinlichkeit ist gegeben durch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err="1" smtClean="0">
                            <a:latin typeface="Cambria Math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≥24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</a:rPr>
                      <m:t>=1−</m:t>
                    </m:r>
                    <m:r>
                      <a:rPr lang="de-DE" sz="2400" b="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≤23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Über die Eingabe von </a:t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Tw Cen MT Condensed" pitchFamily="34" charset="0"/>
                  </a:rPr>
                  <a:t>1-binomcdf(210,0.07,23)</a:t>
                </a:r>
                <a:r>
                  <a:rPr lang="de-DE" sz="2400" dirty="0" smtClean="0">
                    <a:latin typeface="Calibri" pitchFamily="34" charset="0"/>
                  </a:rPr>
                  <a:t> im GTR erhält man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𝛼</m:t>
                    </m:r>
                    <m:r>
                      <a:rPr lang="de-DE" sz="2400" i="1" dirty="0" smtClean="0">
                        <a:latin typeface="Cambria Math"/>
                      </a:rPr>
                      <m:t>≈0,0126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endParaRPr lang="de-DE" sz="8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Ergebnis: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Wenn man mehr als 23 fehlerhafte Chips in der Stichprobe findet und daher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ablehnt, so irrt man sich mit einer Wahrscheinlichkeit </a:t>
                </a:r>
                <a:r>
                  <a:rPr lang="de-DE" sz="2400" dirty="0" smtClean="0">
                    <a:latin typeface="Calibri" pitchFamily="34" charset="0"/>
                  </a:rPr>
                  <a:t>von </a:t>
                </a:r>
                <a:r>
                  <a:rPr lang="de-DE" sz="2400" dirty="0" smtClean="0">
                    <a:latin typeface="Calibri" pitchFamily="34" charset="0"/>
                  </a:rPr>
                  <a:t>höchstens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1</m:t>
                    </m:r>
                    <m:r>
                      <a:rPr lang="de-DE" sz="2400" i="1" dirty="0" smtClean="0">
                        <a:latin typeface="Cambria Math"/>
                      </a:rPr>
                      <m:t>,26%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b="-135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83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Da man bei der Stichprobe nur zwischen „Treffer“ (=Zustimmung) oder „kein Treffer“ (= Ablehnung) unterscheidet, handelt es sich um ein Zufallsexperiment mit Binomial-verteilung</a:t>
                </a:r>
                <a:r>
                  <a:rPr lang="de-DE" sz="2400" dirty="0" smtClean="0">
                    <a:latin typeface="Calibri" pitchFamily="34" charset="0"/>
                  </a:rPr>
                  <a:t>. Der Umfang der Stichprobe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  <m:r>
                      <a:rPr lang="de-DE" sz="2400" i="1" dirty="0" smtClean="0">
                        <a:latin typeface="Cambria Math"/>
                      </a:rPr>
                      <m:t>=200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Der Bürgermeister vermutet eine Trefferwahrscheinlichkeit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  <m:r>
                      <a:rPr lang="de-DE" sz="2400" b="0" i="1" dirty="0" smtClean="0">
                        <a:latin typeface="Cambria Math"/>
                      </a:rPr>
                      <m:t>≤</m:t>
                    </m:r>
                    <m:r>
                      <a:rPr lang="de-DE" sz="2400" i="1" dirty="0" smtClean="0">
                        <a:latin typeface="Cambria Math"/>
                      </a:rPr>
                      <m:t>0,5</m:t>
                    </m:r>
                    <m:r>
                      <a:rPr lang="de-DE" sz="2400" b="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Damit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  <m:r>
                      <a:rPr lang="de-DE" sz="2400" b="0" i="1" dirty="0" smtClean="0">
                        <a:latin typeface="Cambria Math"/>
                      </a:rPr>
                      <m:t>≤</m:t>
                    </m:r>
                    <m:r>
                      <a:rPr lang="de-DE" sz="2400" i="1" dirty="0" smtClean="0">
                        <a:latin typeface="Cambria Math"/>
                      </a:rPr>
                      <m:t>0,5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die Nullhypothese. Die Alternative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  <m:r>
                      <a:rPr lang="de-DE" sz="2400" i="1" dirty="0" smtClean="0">
                        <a:latin typeface="Cambria Math"/>
                      </a:rPr>
                      <m:t>&gt;0,5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Zufallsvariable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, welche die Anzahl der Treffer beschreibt, ist gemäß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de-DE" sz="2400" i="1" dirty="0">
                            <a:latin typeface="Cambria Math"/>
                          </a:rPr>
                          <m:t>200;0,5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-verteilt</a:t>
                </a:r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Wenn sich nun herausstellt, dass die Anzahl der Treffer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𝑇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höher ist als erwartet, so wird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 zugunsten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 abgelehnt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346" b="-81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966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Es handelt sich demnach um einen rechtsseitigen Test</a:t>
                </a:r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und es muss ein Ablehnungsbereich der Form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b="0" i="0" dirty="0" smtClean="0">
                        <a:latin typeface="Cambria Math"/>
                      </a:rPr>
                      <m:t>A</m:t>
                    </m:r>
                    <m:r>
                      <a:rPr lang="de-DE" sz="2400" b="0" i="0" dirty="0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𝑘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,…,200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gefunden werden.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Mit Hilfe der Irrtumswahrscheinlichkeit lässt sich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bestimmen. Damit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abgelehnt wird, muss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≥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</a:rPr>
                      <m:t>&lt;0,04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gelten.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Da der GTR keine Funktion für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𝑋</m:t>
                        </m:r>
                        <m:r>
                          <a:rPr lang="de-DE" sz="2400" i="1" dirty="0">
                            <a:latin typeface="Cambria Math"/>
                          </a:rPr>
                          <m:t>≥</m:t>
                        </m:r>
                        <m:r>
                          <a:rPr lang="de-DE" sz="2400" i="1" dirty="0"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kennt, müssen wir dies zu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  <m:r>
                      <a:rPr lang="de-DE" sz="2400" b="0" i="1" dirty="0" smtClean="0">
                        <a:latin typeface="Cambria Math"/>
                      </a:rPr>
                      <m:t>≥</m:t>
                    </m:r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  <m:r>
                      <a:rPr lang="de-DE" sz="2400" i="1" dirty="0" smtClean="0">
                        <a:latin typeface="Cambria Math"/>
                      </a:rPr>
                      <m:t>)=1−</m:t>
                    </m:r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  <m:r>
                      <a:rPr lang="de-DE" sz="2400" b="0" i="1" dirty="0" smtClean="0">
                        <a:latin typeface="Cambria Math"/>
                      </a:rPr>
                      <m:t>≤</m:t>
                    </m:r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  <m:r>
                      <a:rPr lang="de-DE" sz="2400" i="1" dirty="0" smtClean="0">
                        <a:latin typeface="Cambria Math"/>
                      </a:rPr>
                      <m:t>−1)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umformen.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Somit </a:t>
                </a:r>
                <a:r>
                  <a:rPr lang="de-DE" sz="2400" dirty="0" smtClean="0">
                    <a:latin typeface="Calibri" pitchFamily="34" charset="0"/>
                  </a:rPr>
                  <a:t>gibt man im Y-Editor den Ausdruck </a:t>
                </a:r>
                <a:r>
                  <a:rPr lang="de-DE" sz="2400" dirty="0" smtClean="0">
                    <a:latin typeface="Tw Cen MT Condensed" pitchFamily="34" charset="0"/>
                  </a:rPr>
                  <a:t>1-binomcdf(200,0.5,X-1)</a:t>
                </a:r>
                <a:r>
                  <a:rPr lang="de-DE" sz="2400" dirty="0" smtClean="0">
                    <a:latin typeface="Calibri" pitchFamily="34" charset="0"/>
                  </a:rPr>
                  <a:t> und sucht sich über </a:t>
                </a:r>
                <a:r>
                  <a:rPr lang="de-DE" sz="2400" dirty="0" smtClean="0">
                    <a:latin typeface="Tw Cen MT Condensed" pitchFamily="34" charset="0"/>
                  </a:rPr>
                  <a:t>2ND TABLE</a:t>
                </a:r>
                <a:r>
                  <a:rPr lang="de-DE" sz="2400" dirty="0" smtClean="0">
                    <a:latin typeface="Calibri" pitchFamily="34" charset="0"/>
                  </a:rPr>
                  <a:t> den Wert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, beim dem dieser Ausdruck erstmals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&lt;0,04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wird</a:t>
                </a:r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 smtClean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27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020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𝑋</m:t>
                    </m:r>
                    <m:r>
                      <a:rPr lang="de-DE" sz="2400" i="1" dirty="0">
                        <a:latin typeface="Cambria Math"/>
                      </a:rPr>
                      <m:t>=112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stellt man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𝛼</m:t>
                    </m:r>
                    <m:r>
                      <a:rPr lang="de-DE" sz="2400" i="1" dirty="0">
                        <a:latin typeface="Cambria Math"/>
                      </a:rPr>
                      <m:t>=0,05182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und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𝑋</m:t>
                    </m:r>
                    <m:r>
                      <a:rPr lang="de-DE" sz="2400" i="1" dirty="0">
                        <a:latin typeface="Cambria Math"/>
                      </a:rPr>
                      <m:t>=113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stellt man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𝛼</m:t>
                    </m:r>
                    <m:r>
                      <a:rPr lang="de-DE" sz="2400" i="1" dirty="0">
                        <a:latin typeface="Cambria Math"/>
                      </a:rPr>
                      <m:t>=0,03842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fest. </a:t>
                </a:r>
                <a:r>
                  <a:rPr lang="de-DE" sz="2400" dirty="0" smtClean="0">
                    <a:latin typeface="Calibri" pitchFamily="34" charset="0"/>
                  </a:rPr>
                  <a:t/>
                </a:r>
                <a:br>
                  <a:rPr lang="de-DE" sz="2400" dirty="0" smtClean="0">
                    <a:latin typeface="Calibri" pitchFamily="34" charset="0"/>
                  </a:rPr>
                </a:br>
                <a:r>
                  <a:rPr lang="de-DE" sz="2400" dirty="0" smtClean="0">
                    <a:latin typeface="Calibri" pitchFamily="34" charset="0"/>
                  </a:rPr>
                  <a:t>Somit </a:t>
                </a:r>
                <a:r>
                  <a:rPr lang="de-DE" sz="2400" dirty="0">
                    <a:latin typeface="Calibri" pitchFamily="34" charset="0"/>
                  </a:rPr>
                  <a:t>ist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𝑘</m:t>
                    </m:r>
                    <m:r>
                      <a:rPr lang="de-DE" sz="2400" i="1" dirty="0">
                        <a:latin typeface="Cambria Math"/>
                      </a:rPr>
                      <m:t>=113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der gesuchte Wert für das Ablehnungsintervall.</a:t>
                </a:r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Das Ablehnungsintervall lautet also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𝐴</m:t>
                    </m:r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113,…,200</m:t>
                        </m:r>
                      </m:e>
                    </m:d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Da bei der Stichprobe eine Trefferzahl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𝑇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1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400" i="1" dirty="0" smtClean="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(d.h.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1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de-DE" sz="2400" i="1" dirty="0" smtClean="0">
                        <a:latin typeface="Cambria Math"/>
                      </a:rPr>
                      <m:t>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Zu-stimmungen) festgestellt wurden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𝑇</m:t>
                    </m:r>
                    <m:r>
                      <a:rPr lang="de-DE" sz="2400" i="1" dirty="0" smtClean="0">
                        <a:latin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de-DE" sz="2400" i="1" dirty="0" err="1" smtClean="0">
                        <a:latin typeface="Cambria Math"/>
                      </a:rPr>
                      <m:t>A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ist, wird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abgelehnt.</a:t>
                </a:r>
              </a:p>
              <a:p>
                <a:pPr marL="0" indent="0">
                  <a:buNone/>
                </a:pPr>
                <a:endParaRPr lang="de-DE" sz="8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Ergebnis</a:t>
                </a:r>
                <a:r>
                  <a:rPr lang="de-DE" sz="2400" b="1" dirty="0" smtClean="0">
                    <a:solidFill>
                      <a:srgbClr val="0000FF"/>
                    </a:solidFill>
                    <a:latin typeface="Calibri" pitchFamily="34" charset="0"/>
                  </a:rPr>
                  <a:t>: </a:t>
                </a:r>
                <a:r>
                  <a:rPr lang="de-DE" sz="2400" dirty="0" smtClean="0">
                    <a:latin typeface="Calibri" pitchFamily="34" charset="0"/>
                  </a:rPr>
                  <a:t>Die </a:t>
                </a:r>
                <a:r>
                  <a:rPr lang="de-DE" sz="2400" dirty="0">
                    <a:latin typeface="Calibri" pitchFamily="34" charset="0"/>
                  </a:rPr>
                  <a:t>Kunst- und Kulturexperten </a:t>
                </a:r>
                <a:r>
                  <a:rPr lang="de-DE" sz="2400" dirty="0" smtClean="0">
                    <a:latin typeface="Calibri" pitchFamily="34" charset="0"/>
                  </a:rPr>
                  <a:t>haben bei einer </a:t>
                </a:r>
                <a:r>
                  <a:rPr lang="de-DE" sz="2400" dirty="0" smtClean="0">
                    <a:latin typeface="Calibri" pitchFamily="34" charset="0"/>
                  </a:rPr>
                  <a:t>Irrtumswahrscheinlichkeit </a:t>
                </a:r>
                <a:r>
                  <a:rPr lang="de-DE" sz="2400" dirty="0" smtClean="0">
                    <a:latin typeface="Calibri" pitchFamily="34" charset="0"/>
                  </a:rPr>
                  <a:t>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4%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Recht (d.h.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gilt) </a:t>
                </a:r>
                <a:r>
                  <a:rPr lang="de-DE" sz="2400" dirty="0" smtClean="0">
                    <a:latin typeface="Calibri" pitchFamily="34" charset="0"/>
                  </a:rPr>
                  <a:t> und die </a:t>
                </a:r>
                <a:r>
                  <a:rPr lang="de-DE" sz="2400" dirty="0" smtClean="0">
                    <a:latin typeface="Calibri" pitchFamily="34" charset="0"/>
                  </a:rPr>
                  <a:t>Zustimmungsrate </a:t>
                </a:r>
                <a:r>
                  <a:rPr lang="de-DE" sz="2400" dirty="0" smtClean="0">
                    <a:latin typeface="Calibri" pitchFamily="34" charset="0"/>
                  </a:rPr>
                  <a:t>für das Kulturzentrum liegt über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50%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b="-51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1616044"/>
            <a:ext cx="2173982" cy="147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2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>
                <a:latin typeface="Calibri" pitchFamily="34" charset="0"/>
              </a:rPr>
              <a:t>Rechenbeispiel 2: Linksseitiger Test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In einem Supermarkt hatte das Fertiggericht „Maxi Lunch“ bisher einen Marktanteil von </a:t>
                </a:r>
                <a:r>
                  <a:rPr lang="de-DE" sz="2400" dirty="0" smtClean="0">
                    <a:latin typeface="Calibri" pitchFamily="34" charset="0"/>
                  </a:rPr>
                  <a:t>höchstens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30%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Nach einer Untersuchung von Stiftung Warentest erhielt „Maxi Lunch“ die Note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Eine Woche nach dem Testbericht stellt der Marktleiter fest, dass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240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Käufern von Fertiggerichten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60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„Maxi Lunch“ gekauft haben.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Kann man bei einer Irrtumswahrscheinlichkeit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10%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davon ausgehen, dass der Marktanteil von „Maxi Lunch“ gestiegen ist?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96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Hier bedeutet „Treffer“ = „gekauft“ und „kein Treffer“ = „nicht gekauft“. Der Umfang der Stichprobe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𝑛</m:t>
                    </m:r>
                    <m:r>
                      <a:rPr lang="de-DE" sz="2400" i="1" dirty="0" smtClean="0">
                        <a:latin typeface="Cambria Math"/>
                      </a:rPr>
                      <m:t>=240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  <a:p>
                <a:pPr marL="0" indent="0">
                  <a:buNone/>
                </a:pPr>
                <a:endParaRPr lang="de-DE" sz="8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latin typeface="Calibri" pitchFamily="34" charset="0"/>
                  </a:rPr>
                  <a:t>Was ist nun die Nullhypothese?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Üblicherweise, nimmt man das, was geprüft werden soll, bzw. das was behauptet wird als Nullhypothese. 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Folglich </a:t>
                </a:r>
                <a:r>
                  <a:rPr lang="de-DE" sz="2400" dirty="0" smtClean="0">
                    <a:latin typeface="Calibri" pitchFamily="34" charset="0"/>
                  </a:rPr>
                  <a:t>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>
                    <a:latin typeface="Calibri" pitchFamily="34" charset="0"/>
                  </a:rPr>
                  <a:t>mit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𝑝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DE" sz="2400" i="1" dirty="0">
                        <a:latin typeface="Cambria Math"/>
                      </a:rPr>
                      <m:t>0,</m:t>
                    </m:r>
                    <m:r>
                      <a:rPr lang="de-DE" sz="2400" i="1" dirty="0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(also die Annahme, dass der Marktanteil gestiegen ist und nun über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30%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liegt) unsere </a:t>
                </a:r>
                <a:r>
                  <a:rPr lang="de-DE" sz="2400" dirty="0" smtClean="0">
                    <a:latin typeface="Calibri" pitchFamily="34" charset="0"/>
                  </a:rPr>
                  <a:t>Nullhypothese.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Alternative ist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mit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𝑝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de-DE" sz="2400" i="1" dirty="0" smtClean="0">
                        <a:latin typeface="Cambria Math"/>
                      </a:rPr>
                      <m:t>0,</m:t>
                    </m:r>
                    <m:r>
                      <a:rPr lang="de-DE" sz="2400" b="0" i="1" dirty="0" smtClean="0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527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b="1" dirty="0" smtClean="0">
                    <a:latin typeface="Calibri" pitchFamily="34" charset="0"/>
                  </a:rPr>
                  <a:t>Um </a:t>
                </a:r>
                <a:r>
                  <a:rPr lang="de-DE" sz="2400" b="1" dirty="0" smtClean="0">
                    <a:latin typeface="Calibri" pitchFamily="34" charset="0"/>
                  </a:rPr>
                  <a:t>welche Art von Test handelt es sich?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Die Zufallsvariable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welche die Anzahl der Käufer beschreibt, ist gemäß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>
                            <a:latin typeface="Cambria Math"/>
                          </a:rPr>
                          <m:t>𝐵</m:t>
                        </m:r>
                      </m:e>
                      <m:sub>
                        <m:r>
                          <a:rPr lang="de-DE" sz="2400" i="1" dirty="0">
                            <a:latin typeface="Cambria Math"/>
                          </a:rPr>
                          <m:t>240;0,3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-verteilt.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Wenn </a:t>
                </a:r>
                <a:r>
                  <a:rPr lang="de-DE" sz="2400" dirty="0">
                    <a:latin typeface="Calibri" pitchFamily="34" charset="0"/>
                  </a:rPr>
                  <a:t>sich nun herausstellt, dass die Anzahl der </a:t>
                </a:r>
                <a:r>
                  <a:rPr lang="de-DE" sz="2400" dirty="0" smtClean="0">
                    <a:latin typeface="Calibri" pitchFamily="34" charset="0"/>
                  </a:rPr>
                  <a:t>Käufer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𝑇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kleiner </a:t>
                </a:r>
                <a:r>
                  <a:rPr lang="de-DE" sz="2400" dirty="0">
                    <a:latin typeface="Calibri" pitchFamily="34" charset="0"/>
                  </a:rPr>
                  <a:t>ist als </a:t>
                </a:r>
                <a:r>
                  <a:rPr lang="de-DE" sz="2400" dirty="0" smtClean="0">
                    <a:latin typeface="Calibri" pitchFamily="34" charset="0"/>
                  </a:rPr>
                  <a:t>man Aufgrund der Annahme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0,3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erwarten würde, </a:t>
                </a:r>
                <a:r>
                  <a:rPr lang="de-DE" sz="2400" dirty="0">
                    <a:latin typeface="Calibri" pitchFamily="34" charset="0"/>
                  </a:rPr>
                  <a:t>so wird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 zugunsten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>
                    <a:latin typeface="Calibri" pitchFamily="34" charset="0"/>
                  </a:rPr>
                  <a:t> </a:t>
                </a:r>
                <a:r>
                  <a:rPr lang="de-DE" sz="2400" dirty="0" smtClean="0">
                    <a:latin typeface="Calibri" pitchFamily="34" charset="0"/>
                  </a:rPr>
                  <a:t>abgelehnt, was bedeutet, dass der Marktanteil </a:t>
                </a:r>
                <a:r>
                  <a:rPr lang="de-DE" sz="2400" dirty="0" smtClean="0">
                    <a:latin typeface="Calibri" pitchFamily="34" charset="0"/>
                  </a:rPr>
                  <a:t>nach wie vor höchstens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30%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beträgt.</a:t>
                </a:r>
                <a:endParaRPr lang="de-DE" sz="2400" dirty="0" smtClean="0">
                  <a:latin typeface="Calibri" pitchFamily="34" charset="0"/>
                </a:endParaRPr>
              </a:p>
              <a:p>
                <a:pPr marL="0" indent="0">
                  <a:buNone/>
                </a:pPr>
                <a:r>
                  <a:rPr lang="de-DE" sz="2400" dirty="0">
                    <a:latin typeface="Calibri" pitchFamily="34" charset="0"/>
                  </a:rPr>
                  <a:t>Es handelt sich </a:t>
                </a:r>
                <a:r>
                  <a:rPr lang="de-DE" sz="2400" dirty="0" smtClean="0">
                    <a:latin typeface="Calibri" pitchFamily="34" charset="0"/>
                  </a:rPr>
                  <a:t>somit um </a:t>
                </a:r>
                <a:r>
                  <a:rPr lang="de-DE" sz="2400" dirty="0">
                    <a:latin typeface="Calibri" pitchFamily="34" charset="0"/>
                  </a:rPr>
                  <a:t>einen linksseitigen Test und es muss ein Ablehnungsbereich der Form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de-DE" sz="2400" dirty="0">
                        <a:latin typeface="Cambria Math"/>
                      </a:rPr>
                      <m:t>A</m:t>
                    </m:r>
                    <m:r>
                      <a:rPr lang="de-DE" sz="2400" dirty="0">
                        <a:latin typeface="Cambria Math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0,…,</m:t>
                        </m:r>
                        <m:r>
                          <a:rPr lang="de-DE" sz="2400" i="1" dirty="0">
                            <a:latin typeface="Cambria Math"/>
                          </a:rPr>
                          <m:t>𝑘</m:t>
                        </m:r>
                      </m:e>
                    </m:d>
                  </m:oMath>
                </a14:m>
                <a:r>
                  <a:rPr lang="de-DE" sz="2400" dirty="0">
                    <a:latin typeface="Calibri" pitchFamily="34" charset="0"/>
                  </a:rPr>
                  <a:t> gefunden werden.</a:t>
                </a: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134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20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Es gibt eine kleine Eselsbrücke, mit der man etwas einfacher herausfinden kann, um welche Art Test es sich handelt.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Die Art des Tests lässt sich nämlich direkt an der Gegenhypothese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ablesen.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Steht dort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de-DE" sz="2400" b="0" i="1" dirty="0" smtClean="0">
                        <a:latin typeface="Cambria Math" panose="02040503050406030204" pitchFamily="18" charset="0"/>
                      </a:rPr>
                      <m:t> …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 oder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 …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, so handelt es sich um einen linksseitigen Test.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Haben wir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 …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  oder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de-DE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DE" sz="2400" i="1" dirty="0">
                        <a:latin typeface="Cambria Math" panose="02040503050406030204" pitchFamily="18" charset="0"/>
                      </a:rPr>
                      <m:t> …</m:t>
                    </m:r>
                  </m:oMath>
                </a14:m>
                <a:r>
                  <a:rPr lang="de-DE" sz="2400" dirty="0">
                    <a:latin typeface="Calibri" pitchFamily="34" charset="0"/>
                  </a:rPr>
                  <a:t>, so </a:t>
                </a:r>
                <a:r>
                  <a:rPr lang="de-DE" sz="2400" dirty="0" smtClean="0">
                    <a:latin typeface="Calibri" pitchFamily="34" charset="0"/>
                  </a:rPr>
                  <a:t>liegt ein rechtsseitiger Test vor.</a:t>
                </a:r>
                <a:endParaRPr lang="de-DE" sz="2400" dirty="0">
                  <a:latin typeface="Calibri" pitchFamily="34" charset="0"/>
                </a:endParaRPr>
              </a:p>
              <a:p>
                <a:pPr marL="0" indent="0">
                  <a:buNone/>
                </a:pP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319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>
                <a:latin typeface="Calibri" pitchFamily="34" charset="0"/>
              </a:rPr>
              <a:t>Lösung Rechenbeispiel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Mit Hilfe der Irrtumswahrscheinlichkeit lässt sich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bestimmen. Damit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i="1" dirty="0" smtClean="0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de-DE" sz="240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abgelehnt wird, muss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𝑋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≤</m:t>
                        </m:r>
                        <m:r>
                          <a:rPr lang="de-DE" sz="2400" i="1" dirty="0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</a:rPr>
                      <m:t>&lt;0,</m:t>
                    </m:r>
                    <m:r>
                      <a:rPr lang="de-DE" sz="2400" b="0" i="1" dirty="0" smtClean="0">
                        <a:latin typeface="Cambria Math"/>
                      </a:rPr>
                      <m:t>1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gelten. Man gibt im Y-Editor den Ausdruck </a:t>
                </a:r>
                <a:r>
                  <a:rPr lang="de-DE" sz="2400" dirty="0" err="1" smtClean="0">
                    <a:latin typeface="Tw Cen MT Condensed" pitchFamily="34" charset="0"/>
                  </a:rPr>
                  <a:t>binomcdf</a:t>
                </a:r>
                <a:r>
                  <a:rPr lang="de-DE" sz="2400" dirty="0" smtClean="0">
                    <a:latin typeface="Tw Cen MT Condensed" pitchFamily="34" charset="0"/>
                  </a:rPr>
                  <a:t>(240,0.3,X)</a:t>
                </a:r>
                <a:r>
                  <a:rPr lang="de-DE" sz="2400" dirty="0" smtClean="0">
                    <a:latin typeface="Calibri" pitchFamily="34" charset="0"/>
                  </a:rPr>
                  <a:t> ein und sucht sich über </a:t>
                </a:r>
                <a:r>
                  <a:rPr lang="de-DE" sz="2400" dirty="0" smtClean="0">
                    <a:latin typeface="Tw Cen MT Condensed" pitchFamily="34" charset="0"/>
                  </a:rPr>
                  <a:t>2ND TABLE</a:t>
                </a:r>
                <a:r>
                  <a:rPr lang="de-DE" sz="2400" dirty="0" smtClean="0">
                    <a:latin typeface="Calibri" pitchFamily="34" charset="0"/>
                  </a:rPr>
                  <a:t> den Wert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, beim dem dieser Ausdruck erstmals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&lt;0,</m:t>
                    </m:r>
                    <m:r>
                      <a:rPr lang="de-DE" sz="2400" b="0" i="1" dirty="0" smtClean="0">
                        <a:latin typeface="Cambria Math"/>
                      </a:rPr>
                      <m:t>1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wird.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Für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  <m:r>
                      <a:rPr lang="de-DE" sz="2400" i="1" dirty="0" smtClean="0">
                        <a:latin typeface="Cambria Math"/>
                      </a:rPr>
                      <m:t>=62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stellt man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𝛼</m:t>
                    </m:r>
                    <m:r>
                      <a:rPr lang="de-DE" sz="2400" i="1" dirty="0" smtClean="0">
                        <a:latin typeface="Cambria Math"/>
                      </a:rPr>
                      <m:t>=0,08909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𝑋</m:t>
                    </m:r>
                    <m:r>
                      <a:rPr lang="de-DE" sz="2400" i="1" dirty="0" smtClean="0">
                        <a:latin typeface="Cambria Math"/>
                      </a:rPr>
                      <m:t>=63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stellt man </a:t>
                </a:r>
                <a:br>
                  <a:rPr lang="de-DE" sz="2400" dirty="0" smtClean="0">
                    <a:latin typeface="Calibri" pitchFamily="34" charset="0"/>
                  </a:rPr>
                </a:b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𝛼</m:t>
                    </m:r>
                    <m:r>
                      <a:rPr lang="de-DE" sz="2400" i="1" dirty="0" smtClean="0">
                        <a:latin typeface="Cambria Math"/>
                      </a:rPr>
                      <m:t>=0,11471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fest. 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latin typeface="Calibri" pitchFamily="34" charset="0"/>
                  </a:rPr>
                  <a:t>Somit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𝑘</m:t>
                    </m:r>
                    <m:r>
                      <a:rPr lang="de-DE" sz="2400" i="1" dirty="0" smtClean="0">
                        <a:latin typeface="Cambria Math"/>
                      </a:rPr>
                      <m:t>=62</m:t>
                    </m:r>
                  </m:oMath>
                </a14:m>
                <a:r>
                  <a:rPr lang="de-DE" sz="2400" dirty="0" smtClean="0">
                    <a:latin typeface="Calibri" pitchFamily="34" charset="0"/>
                  </a:rPr>
                  <a:t> der gesuchte Wert für das Ablehnungsintervall.</a:t>
                </a:r>
                <a:endParaRPr lang="de-DE" sz="24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5" name="Inhaltsplatzhalt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 r="-5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227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572</Words>
  <Application>Microsoft Office PowerPoint</Application>
  <PresentationFormat>Bildschirmpräsentation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1" baseType="lpstr">
      <vt:lpstr>Calibri</vt:lpstr>
      <vt:lpstr>Cambria Math</vt:lpstr>
      <vt:lpstr>Tw Cen MT Condensed</vt:lpstr>
      <vt:lpstr>Wingdings</vt:lpstr>
      <vt:lpstr>Wingdings 2</vt:lpstr>
      <vt:lpstr>Galathea</vt:lpstr>
      <vt:lpstr>Rechenbeispiel 1: Rechtsseitiger Test</vt:lpstr>
      <vt:lpstr>Lösung Rechenbeispiel 1</vt:lpstr>
      <vt:lpstr>Lösung Rechenbeispiel 1</vt:lpstr>
      <vt:lpstr>Lösung Rechenbeispiel 1</vt:lpstr>
      <vt:lpstr>Rechenbeispiel 2: Linksseitiger Test</vt:lpstr>
      <vt:lpstr>Lösung Rechenbeispiel 2</vt:lpstr>
      <vt:lpstr>Lösung Rechenbeispiel 2</vt:lpstr>
      <vt:lpstr>Lösung Rechenbeispiel 2</vt:lpstr>
      <vt:lpstr>Lösung Rechenbeispiel 2</vt:lpstr>
      <vt:lpstr>Lösung Rechenbeispiel 2</vt:lpstr>
      <vt:lpstr>Rechenbeispiel 3</vt:lpstr>
      <vt:lpstr>Lösung Rechenbeispiel 3</vt:lpstr>
      <vt:lpstr>Lösung Rechenbeispiel 3</vt:lpstr>
      <vt:lpstr>Rechenbeispiel 4</vt:lpstr>
      <vt:lpstr>Lösung Rechenbeispiel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252</cp:revision>
  <dcterms:created xsi:type="dcterms:W3CDTF">2013-03-17T05:38:34Z</dcterms:created>
  <dcterms:modified xsi:type="dcterms:W3CDTF">2018-10-18T09:45:33Z</dcterms:modified>
</cp:coreProperties>
</file>